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B4397E3E-6C17-4335-B402-A6B114391B19}" type="datetimeFigureOut">
              <a:rPr lang="en-US" smtClean="0"/>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8C48A-B6F9-4222-8624-523F2E64CE40}"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397E3E-6C17-4335-B402-A6B114391B19}" type="datetimeFigureOut">
              <a:rPr lang="en-US" smtClean="0"/>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8C48A-B6F9-4222-8624-523F2E64CE4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397E3E-6C17-4335-B402-A6B114391B19}" type="datetimeFigureOut">
              <a:rPr lang="en-US" smtClean="0"/>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8C48A-B6F9-4222-8624-523F2E64CE4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397E3E-6C17-4335-B402-A6B114391B19}" type="datetimeFigureOut">
              <a:rPr lang="en-US" smtClean="0"/>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8C48A-B6F9-4222-8624-523F2E64CE4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B4397E3E-6C17-4335-B402-A6B114391B19}" type="datetimeFigureOut">
              <a:rPr lang="en-US" smtClean="0"/>
              <a:t>9/25/2013</a:t>
            </a:fld>
            <a:endParaRPr lang="en-US"/>
          </a:p>
        </p:txBody>
      </p:sp>
      <p:sp>
        <p:nvSpPr>
          <p:cNvPr id="91" name="Footer Placeholder 90"/>
          <p:cNvSpPr>
            <a:spLocks noGrp="1"/>
          </p:cNvSpPr>
          <p:nvPr>
            <p:ph type="ftr" sz="quarter" idx="11"/>
          </p:nvPr>
        </p:nvSpPr>
        <p:spPr/>
        <p:txBody>
          <a:bodyPr/>
          <a:lstStyle/>
          <a:p>
            <a:endParaRPr lang="en-US"/>
          </a:p>
        </p:txBody>
      </p:sp>
      <p:sp>
        <p:nvSpPr>
          <p:cNvPr id="92" name="Slide Number Placeholder 91"/>
          <p:cNvSpPr>
            <a:spLocks noGrp="1"/>
          </p:cNvSpPr>
          <p:nvPr>
            <p:ph type="sldNum" sz="quarter" idx="12"/>
          </p:nvPr>
        </p:nvSpPr>
        <p:spPr/>
        <p:txBody>
          <a:bodyPr/>
          <a:lstStyle/>
          <a:p>
            <a:fld id="{75A8C48A-B6F9-4222-8624-523F2E64CE4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397E3E-6C17-4335-B402-A6B114391B19}" type="datetimeFigureOut">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A8C48A-B6F9-4222-8624-523F2E64CE4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397E3E-6C17-4335-B402-A6B114391B19}" type="datetimeFigureOut">
              <a:rPr lang="en-US" smtClean="0"/>
              <a:t>9/25/2013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A8C48A-B6F9-4222-8624-523F2E64CE4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397E3E-6C17-4335-B402-A6B114391B19}" type="datetimeFigureOut">
              <a:rPr lang="en-US" smtClean="0"/>
              <a:t>9/25/2013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A8C48A-B6F9-4222-8624-523F2E64CE4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397E3E-6C17-4335-B402-A6B114391B19}" type="datetimeFigureOut">
              <a:rPr lang="en-US" smtClean="0"/>
              <a:t>9/25/2013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A8C48A-B6F9-4222-8624-523F2E64CE4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4397E3E-6C17-4335-B402-A6B114391B19}" type="datetimeFigureOut">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A8C48A-B6F9-4222-8624-523F2E64CE40}"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B4397E3E-6C17-4335-B402-A6B114391B19}" type="datetimeFigureOut">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A8C48A-B6F9-4222-8624-523F2E64CE40}"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B4397E3E-6C17-4335-B402-A6B114391B19}" type="datetimeFigureOut">
              <a:rPr lang="en-US" smtClean="0"/>
              <a:t>9/25/2013</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75A8C48A-B6F9-4222-8624-523F2E64CE40}"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tilt.library.skagit.edu/module4/plagiarism.htm"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mips.helmholtz-muenchen.de/genre/proj/genre"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blog.collegeprowler.com/2012/10/what-are-the-sat-subject-tests-6-things-you-may-not-have-known/"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lib.ncsu.edu/vtour/usingcallnumbers.php"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reedwade.net/kohacon10/manual/koha3-2manual.html"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doblelol.com/15/india-map-physical-outline-index-funny.htm"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library.thinkquest.org/5002/Basic/ficnf.htm"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firstgradewow.blogspot.com/2012/07/fiction-and-nonfiction-compare-anchor.html"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library.delmar.edu/library/periodpol.html"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pencerjardine.blogspot.com/2012/02/boolean-search-strategies-videos.html"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International_Copyright_Act_of_1891"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bubblews.com/news/947046-images-for-fair-useacceptable-use"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Glog of Terms</a:t>
            </a:r>
            <a:endParaRPr lang="en-US" dirty="0"/>
          </a:p>
        </p:txBody>
      </p:sp>
      <p:sp>
        <p:nvSpPr>
          <p:cNvPr id="3" name="Subtitle 2"/>
          <p:cNvSpPr>
            <a:spLocks noGrp="1"/>
          </p:cNvSpPr>
          <p:nvPr>
            <p:ph type="subTitle" idx="1"/>
          </p:nvPr>
        </p:nvSpPr>
        <p:spPr/>
        <p:txBody>
          <a:bodyPr/>
          <a:lstStyle/>
          <a:p>
            <a:r>
              <a:rPr lang="en-US" dirty="0" smtClean="0"/>
              <a:t>By: Atziri Reyes</a:t>
            </a:r>
            <a:endParaRPr lang="en-US" dirty="0"/>
          </a:p>
        </p:txBody>
      </p:sp>
    </p:spTree>
    <p:extLst>
      <p:ext uri="{BB962C8B-B14F-4D97-AF65-F5344CB8AC3E}">
        <p14:creationId xmlns:p14="http://schemas.microsoft.com/office/powerpoint/2010/main" val="2153074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
            </a:r>
            <a:r>
              <a:rPr lang="en-US" dirty="0" smtClean="0"/>
              <a:t>lagiarism</a:t>
            </a:r>
            <a:endParaRPr lang="en-US" dirty="0"/>
          </a:p>
        </p:txBody>
      </p:sp>
      <p:sp>
        <p:nvSpPr>
          <p:cNvPr id="3" name="Content Placeholder 2"/>
          <p:cNvSpPr>
            <a:spLocks noGrp="1"/>
          </p:cNvSpPr>
          <p:nvPr>
            <p:ph idx="1"/>
          </p:nvPr>
        </p:nvSpPr>
        <p:spPr>
          <a:xfrm>
            <a:off x="6172200" y="1066800"/>
            <a:ext cx="2590800" cy="5364163"/>
          </a:xfrm>
        </p:spPr>
        <p:txBody>
          <a:bodyPr>
            <a:normAutofit fontScale="92500" lnSpcReduction="20000"/>
          </a:bodyPr>
          <a:lstStyle/>
          <a:p>
            <a:r>
              <a:rPr lang="en-US" sz="4000" dirty="0"/>
              <a:t>T</a:t>
            </a:r>
            <a:r>
              <a:rPr lang="en-US" sz="4000" dirty="0" smtClean="0"/>
              <a:t>he </a:t>
            </a:r>
            <a:r>
              <a:rPr lang="en-US" sz="4000" dirty="0"/>
              <a:t>practice of taking someone else's work or ideas and passing them off as one's own.</a:t>
            </a:r>
          </a:p>
          <a:p>
            <a:pPr marL="0" indent="0">
              <a:buNone/>
            </a:pPr>
            <a:r>
              <a:rPr lang="en-US" dirty="0"/>
              <a:t/>
            </a:r>
            <a:br>
              <a:rPr lang="en-US" dirty="0"/>
            </a:b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463" y="1524000"/>
            <a:ext cx="5443537"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71463" y="6019800"/>
            <a:ext cx="4605337" cy="646331"/>
          </a:xfrm>
          <a:prstGeom prst="rect">
            <a:avLst/>
          </a:prstGeom>
          <a:noFill/>
        </p:spPr>
        <p:txBody>
          <a:bodyPr wrap="square" rtlCol="0">
            <a:spAutoFit/>
          </a:bodyPr>
          <a:lstStyle/>
          <a:p>
            <a:r>
              <a:rPr lang="en-US" dirty="0" smtClean="0">
                <a:hlinkClick r:id="rId3"/>
              </a:rPr>
              <a:t>http://tilt.library.skagit.edu/module4/plagiarism.htm</a:t>
            </a:r>
            <a:endParaRPr lang="en-US" dirty="0"/>
          </a:p>
        </p:txBody>
      </p:sp>
    </p:spTree>
    <p:extLst>
      <p:ext uri="{BB962C8B-B14F-4D97-AF65-F5344CB8AC3E}">
        <p14:creationId xmlns:p14="http://schemas.microsoft.com/office/powerpoint/2010/main" val="26546518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a:t>G</a:t>
            </a:r>
            <a:r>
              <a:rPr lang="en-US" dirty="0" smtClean="0"/>
              <a:t>enre</a:t>
            </a:r>
            <a:endParaRPr lang="en-US" dirty="0"/>
          </a:p>
        </p:txBody>
      </p:sp>
      <p:sp>
        <p:nvSpPr>
          <p:cNvPr id="3" name="Content Placeholder 2"/>
          <p:cNvSpPr>
            <a:spLocks noGrp="1"/>
          </p:cNvSpPr>
          <p:nvPr>
            <p:ph idx="1"/>
          </p:nvPr>
        </p:nvSpPr>
        <p:spPr>
          <a:xfrm>
            <a:off x="4800600" y="1356518"/>
            <a:ext cx="3886200" cy="4525963"/>
          </a:xfrm>
        </p:spPr>
        <p:txBody>
          <a:bodyPr>
            <a:normAutofit fontScale="92500" lnSpcReduction="20000"/>
          </a:bodyPr>
          <a:lstStyle/>
          <a:p>
            <a:r>
              <a:rPr lang="en-US" sz="4000" dirty="0"/>
              <a:t>A</a:t>
            </a:r>
            <a:r>
              <a:rPr lang="en-US" sz="4000" dirty="0" smtClean="0"/>
              <a:t> </a:t>
            </a:r>
            <a:r>
              <a:rPr lang="en-US" sz="4000" dirty="0"/>
              <a:t>category of artistic composition, as in music or literature, characterized by similarities in form, style, or subject matter.</a:t>
            </a:r>
          </a:p>
          <a:p>
            <a:r>
              <a:rPr lang="en-US" dirty="0"/>
              <a:t/>
            </a:r>
            <a:br>
              <a:rPr lang="en-US" dirty="0"/>
            </a:b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19200"/>
            <a:ext cx="39624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04800" y="6047509"/>
            <a:ext cx="3886200" cy="584775"/>
          </a:xfrm>
          <a:prstGeom prst="rect">
            <a:avLst/>
          </a:prstGeom>
          <a:noFill/>
        </p:spPr>
        <p:txBody>
          <a:bodyPr wrap="square" rtlCol="0">
            <a:spAutoFit/>
          </a:bodyPr>
          <a:lstStyle/>
          <a:p>
            <a:r>
              <a:rPr lang="en-US" sz="1600" dirty="0" smtClean="0">
                <a:hlinkClick r:id="rId3"/>
              </a:rPr>
              <a:t>http://mips.helmholtz-muenchen.de/genre/proj/genre</a:t>
            </a:r>
            <a:endParaRPr lang="en-US" sz="1600" dirty="0"/>
          </a:p>
        </p:txBody>
      </p:sp>
    </p:spTree>
    <p:extLst>
      <p:ext uri="{BB962C8B-B14F-4D97-AF65-F5344CB8AC3E}">
        <p14:creationId xmlns:p14="http://schemas.microsoft.com/office/powerpoint/2010/main" val="2957678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t>
            </a:r>
            <a:r>
              <a:rPr lang="en-US" dirty="0" smtClean="0"/>
              <a:t>ubject</a:t>
            </a:r>
            <a:endParaRPr lang="en-US" dirty="0"/>
          </a:p>
        </p:txBody>
      </p:sp>
      <p:sp>
        <p:nvSpPr>
          <p:cNvPr id="3" name="Content Placeholder 2"/>
          <p:cNvSpPr>
            <a:spLocks noGrp="1"/>
          </p:cNvSpPr>
          <p:nvPr>
            <p:ph idx="1"/>
          </p:nvPr>
        </p:nvSpPr>
        <p:spPr>
          <a:xfrm>
            <a:off x="457200" y="1600200"/>
            <a:ext cx="2743200" cy="4525963"/>
          </a:xfrm>
        </p:spPr>
        <p:txBody>
          <a:bodyPr>
            <a:normAutofit fontScale="92500" lnSpcReduction="10000"/>
          </a:bodyPr>
          <a:lstStyle/>
          <a:p>
            <a:r>
              <a:rPr lang="en-US" sz="4000" dirty="0"/>
              <a:t>A</a:t>
            </a:r>
            <a:r>
              <a:rPr lang="en-US" sz="4000" dirty="0" smtClean="0"/>
              <a:t> </a:t>
            </a:r>
            <a:r>
              <a:rPr lang="en-US" sz="4000" dirty="0"/>
              <a:t>person or thing that is being discussed, described, or dealt with.</a:t>
            </a:r>
          </a:p>
          <a:p>
            <a:r>
              <a:rPr lang="en-US" dirty="0"/>
              <a:t/>
            </a:r>
            <a:br>
              <a:rPr lang="en-US" dirty="0"/>
            </a:b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457200"/>
            <a:ext cx="52578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352800" y="5943600"/>
            <a:ext cx="5257800" cy="646331"/>
          </a:xfrm>
          <a:prstGeom prst="rect">
            <a:avLst/>
          </a:prstGeom>
          <a:noFill/>
        </p:spPr>
        <p:txBody>
          <a:bodyPr wrap="square" rtlCol="0">
            <a:spAutoFit/>
          </a:bodyPr>
          <a:lstStyle/>
          <a:p>
            <a:r>
              <a:rPr lang="en-US" dirty="0" smtClean="0">
                <a:hlinkClick r:id="rId3"/>
              </a:rPr>
              <a:t>http://blog.collegeprowler.com/2012/10/what-are-the-sat-subject-tests-6-things-you-may-not-have-known/</a:t>
            </a:r>
            <a:endParaRPr lang="en-US" dirty="0"/>
          </a:p>
        </p:txBody>
      </p:sp>
    </p:spTree>
    <p:extLst>
      <p:ext uri="{BB962C8B-B14F-4D97-AF65-F5344CB8AC3E}">
        <p14:creationId xmlns:p14="http://schemas.microsoft.com/office/powerpoint/2010/main" val="3836313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Number</a:t>
            </a:r>
            <a:endParaRPr lang="en-US" dirty="0"/>
          </a:p>
        </p:txBody>
      </p:sp>
      <p:sp>
        <p:nvSpPr>
          <p:cNvPr id="3" name="Content Placeholder 2"/>
          <p:cNvSpPr>
            <a:spLocks noGrp="1"/>
          </p:cNvSpPr>
          <p:nvPr>
            <p:ph idx="1"/>
          </p:nvPr>
        </p:nvSpPr>
        <p:spPr>
          <a:xfrm>
            <a:off x="5257800" y="1600200"/>
            <a:ext cx="3429000" cy="4525963"/>
          </a:xfrm>
        </p:spPr>
        <p:txBody>
          <a:bodyPr>
            <a:normAutofit/>
          </a:bodyPr>
          <a:lstStyle/>
          <a:p>
            <a:r>
              <a:rPr lang="en-US" sz="2800" dirty="0" smtClean="0"/>
              <a:t>A mark</a:t>
            </a:r>
            <a:r>
              <a:rPr lang="en-US" sz="2800" dirty="0"/>
              <a:t>, esp. a number, on the spine of a library book, or listed in the library's catalog, indicating the book's location in the library.</a:t>
            </a:r>
          </a:p>
          <a:p>
            <a:pPr marL="0" indent="0">
              <a:buNone/>
            </a:pP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609725"/>
            <a:ext cx="4876800" cy="441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81000" y="6096000"/>
            <a:ext cx="3276600" cy="646331"/>
          </a:xfrm>
          <a:prstGeom prst="rect">
            <a:avLst/>
          </a:prstGeom>
          <a:noFill/>
        </p:spPr>
        <p:txBody>
          <a:bodyPr wrap="square" rtlCol="0">
            <a:spAutoFit/>
          </a:bodyPr>
          <a:lstStyle/>
          <a:p>
            <a:r>
              <a:rPr lang="en-US" dirty="0" smtClean="0">
                <a:hlinkClick r:id="rId3"/>
              </a:rPr>
              <a:t>http://www.lib.ncsu.edu/vtour/usingcallnumbers.php</a:t>
            </a:r>
            <a:endParaRPr lang="en-US" dirty="0"/>
          </a:p>
        </p:txBody>
      </p:sp>
    </p:spTree>
    <p:extLst>
      <p:ext uri="{BB962C8B-B14F-4D97-AF65-F5344CB8AC3E}">
        <p14:creationId xmlns:p14="http://schemas.microsoft.com/office/powerpoint/2010/main" val="621927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5800" y="381000"/>
            <a:ext cx="1709967" cy="1143000"/>
          </a:xfrm>
        </p:spPr>
        <p:txBody>
          <a:bodyPr>
            <a:noAutofit/>
          </a:bodyPr>
          <a:lstStyle/>
          <a:p>
            <a:r>
              <a:rPr lang="en-US" sz="4400" dirty="0"/>
              <a:t>OPAC</a:t>
            </a:r>
            <a:endParaRPr lang="en-US" sz="4400" dirty="0"/>
          </a:p>
        </p:txBody>
      </p:sp>
      <p:sp>
        <p:nvSpPr>
          <p:cNvPr id="3" name="Content Placeholder 2"/>
          <p:cNvSpPr>
            <a:spLocks noGrp="1"/>
          </p:cNvSpPr>
          <p:nvPr>
            <p:ph idx="1"/>
          </p:nvPr>
        </p:nvSpPr>
        <p:spPr>
          <a:xfrm>
            <a:off x="4572000" y="1905000"/>
            <a:ext cx="3886200" cy="4525963"/>
          </a:xfrm>
        </p:spPr>
        <p:txBody>
          <a:bodyPr>
            <a:normAutofit/>
          </a:bodyPr>
          <a:lstStyle/>
          <a:p>
            <a:r>
              <a:rPr lang="en-US" sz="4000" dirty="0"/>
              <a:t>O</a:t>
            </a:r>
            <a:r>
              <a:rPr lang="en-US" sz="4000" dirty="0" smtClean="0"/>
              <a:t>nline </a:t>
            </a:r>
            <a:r>
              <a:rPr lang="en-US" sz="4000" dirty="0"/>
              <a:t>database of materials held by a library or group of </a:t>
            </a:r>
            <a:r>
              <a:rPr lang="en-US" sz="4000" dirty="0" smtClean="0"/>
              <a:t>libraries.</a:t>
            </a:r>
            <a:endParaRPr lang="en-US" sz="4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3881789"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04800" y="5943600"/>
            <a:ext cx="4038600" cy="646331"/>
          </a:xfrm>
          <a:prstGeom prst="rect">
            <a:avLst/>
          </a:prstGeom>
          <a:noFill/>
        </p:spPr>
        <p:txBody>
          <a:bodyPr wrap="square" rtlCol="0">
            <a:spAutoFit/>
          </a:bodyPr>
          <a:lstStyle/>
          <a:p>
            <a:r>
              <a:rPr lang="en-US" dirty="0" smtClean="0">
                <a:hlinkClick r:id="rId3"/>
              </a:rPr>
              <a:t>http://reedwade.net/kohacon10/manual/koha3-2manual.html</a:t>
            </a:r>
            <a:endParaRPr lang="en-US" dirty="0"/>
          </a:p>
        </p:txBody>
      </p:sp>
    </p:spTree>
    <p:extLst>
      <p:ext uri="{BB962C8B-B14F-4D97-AF65-F5344CB8AC3E}">
        <p14:creationId xmlns:p14="http://schemas.microsoft.com/office/powerpoint/2010/main" val="244381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US" dirty="0"/>
              <a:t> Dewey Decimal System</a:t>
            </a:r>
            <a:endParaRPr lang="en-US" dirty="0"/>
          </a:p>
        </p:txBody>
      </p:sp>
      <p:sp>
        <p:nvSpPr>
          <p:cNvPr id="3" name="Content Placeholder 2"/>
          <p:cNvSpPr>
            <a:spLocks noGrp="1"/>
          </p:cNvSpPr>
          <p:nvPr>
            <p:ph idx="1"/>
          </p:nvPr>
        </p:nvSpPr>
        <p:spPr>
          <a:xfrm>
            <a:off x="4267200" y="1440873"/>
            <a:ext cx="4419600" cy="4525963"/>
          </a:xfrm>
        </p:spPr>
        <p:txBody>
          <a:bodyPr>
            <a:noAutofit/>
          </a:bodyPr>
          <a:lstStyle/>
          <a:p>
            <a:r>
              <a:rPr lang="en-US" sz="3200" dirty="0" smtClean="0"/>
              <a:t>A system </a:t>
            </a:r>
            <a:r>
              <a:rPr lang="en-US" sz="3200" dirty="0"/>
              <a:t>used by libraries to classify nonfictional publications into subject categories; the subject is indicated by a three-digit numeral and further specification is given by numerals following a decimal </a:t>
            </a:r>
            <a:r>
              <a:rPr lang="en-US" sz="3200" dirty="0" smtClean="0"/>
              <a:t>point.</a:t>
            </a:r>
            <a:endParaRPr lang="en-US" sz="32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00"/>
            <a:ext cx="37338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04800" y="6151418"/>
            <a:ext cx="3581400" cy="584775"/>
          </a:xfrm>
          <a:prstGeom prst="rect">
            <a:avLst/>
          </a:prstGeom>
          <a:noFill/>
        </p:spPr>
        <p:txBody>
          <a:bodyPr wrap="square" rtlCol="0">
            <a:spAutoFit/>
          </a:bodyPr>
          <a:lstStyle/>
          <a:p>
            <a:r>
              <a:rPr lang="en-US" sz="1600" dirty="0" smtClean="0">
                <a:hlinkClick r:id="rId3"/>
              </a:rPr>
              <a:t>http://doblelol.com/15/india-map-physical-outline-index-funny.htm</a:t>
            </a:r>
            <a:endParaRPr lang="en-US" sz="1600" dirty="0"/>
          </a:p>
        </p:txBody>
      </p:sp>
    </p:spTree>
    <p:extLst>
      <p:ext uri="{BB962C8B-B14F-4D97-AF65-F5344CB8AC3E}">
        <p14:creationId xmlns:p14="http://schemas.microsoft.com/office/powerpoint/2010/main" val="19687605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Fiction</a:t>
            </a:r>
            <a:endParaRPr lang="en-US" dirty="0"/>
          </a:p>
        </p:txBody>
      </p:sp>
      <p:sp>
        <p:nvSpPr>
          <p:cNvPr id="3" name="Content Placeholder 2"/>
          <p:cNvSpPr>
            <a:spLocks noGrp="1"/>
          </p:cNvSpPr>
          <p:nvPr>
            <p:ph idx="1"/>
          </p:nvPr>
        </p:nvSpPr>
        <p:spPr>
          <a:xfrm>
            <a:off x="381000" y="1524000"/>
            <a:ext cx="4114800" cy="5000625"/>
          </a:xfrm>
        </p:spPr>
        <p:txBody>
          <a:bodyPr>
            <a:normAutofit/>
          </a:bodyPr>
          <a:lstStyle/>
          <a:p>
            <a:r>
              <a:rPr lang="en-US" sz="4000" dirty="0"/>
              <a:t>L</a:t>
            </a:r>
            <a:r>
              <a:rPr lang="en-US" sz="4000" dirty="0" smtClean="0"/>
              <a:t>iterature </a:t>
            </a:r>
            <a:r>
              <a:rPr lang="en-US" sz="4000" dirty="0"/>
              <a:t>in the form of prose, esp. short stories and novels, that describes imaginary events and people.</a:t>
            </a:r>
          </a:p>
          <a:p>
            <a:pPr marL="0" indent="0">
              <a:buNone/>
            </a:pP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381000"/>
            <a:ext cx="3886200"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890655" y="6019800"/>
            <a:ext cx="3810000" cy="646331"/>
          </a:xfrm>
          <a:prstGeom prst="rect">
            <a:avLst/>
          </a:prstGeom>
          <a:noFill/>
        </p:spPr>
        <p:txBody>
          <a:bodyPr wrap="square" rtlCol="0">
            <a:spAutoFit/>
          </a:bodyPr>
          <a:lstStyle/>
          <a:p>
            <a:r>
              <a:rPr lang="en-US" dirty="0" smtClean="0">
                <a:hlinkClick r:id="rId3"/>
              </a:rPr>
              <a:t>http://library.thinkquest.org/5002/Basic/ficnf.htm</a:t>
            </a:r>
            <a:endParaRPr lang="en-US" dirty="0"/>
          </a:p>
        </p:txBody>
      </p:sp>
    </p:spTree>
    <p:extLst>
      <p:ext uri="{BB962C8B-B14F-4D97-AF65-F5344CB8AC3E}">
        <p14:creationId xmlns:p14="http://schemas.microsoft.com/office/powerpoint/2010/main" val="3700601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t>Non-fiction</a:t>
            </a:r>
            <a:endParaRPr lang="en-US" dirty="0"/>
          </a:p>
        </p:txBody>
      </p:sp>
      <p:sp>
        <p:nvSpPr>
          <p:cNvPr id="3" name="Content Placeholder 2"/>
          <p:cNvSpPr>
            <a:spLocks noGrp="1"/>
          </p:cNvSpPr>
          <p:nvPr>
            <p:ph idx="1"/>
          </p:nvPr>
        </p:nvSpPr>
        <p:spPr>
          <a:xfrm>
            <a:off x="4800600" y="1600200"/>
            <a:ext cx="3886200" cy="4525963"/>
          </a:xfrm>
        </p:spPr>
        <p:txBody>
          <a:bodyPr>
            <a:noAutofit/>
          </a:bodyPr>
          <a:lstStyle/>
          <a:p>
            <a:r>
              <a:rPr lang="en-US" sz="4000" dirty="0"/>
              <a:t>P</a:t>
            </a:r>
            <a:r>
              <a:rPr lang="en-US" sz="4000" dirty="0" smtClean="0"/>
              <a:t>rose </a:t>
            </a:r>
            <a:r>
              <a:rPr lang="en-US" sz="4000" dirty="0"/>
              <a:t>writing that is based on facts, real events, and real people, such as biography or history</a:t>
            </a:r>
            <a:r>
              <a:rPr lang="en-US" sz="4000" dirty="0" smtClean="0"/>
              <a:t>.</a:t>
            </a:r>
            <a:r>
              <a:rPr lang="en-US" sz="4000" dirty="0"/>
              <a:t/>
            </a:r>
            <a:br>
              <a:rPr lang="en-US" sz="4000" dirty="0"/>
            </a:br>
            <a:endParaRPr lang="en-US" sz="40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447801"/>
            <a:ext cx="42672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04800" y="6096001"/>
            <a:ext cx="4267200" cy="584775"/>
          </a:xfrm>
          <a:prstGeom prst="rect">
            <a:avLst/>
          </a:prstGeom>
          <a:noFill/>
        </p:spPr>
        <p:txBody>
          <a:bodyPr wrap="square" rtlCol="0">
            <a:spAutoFit/>
          </a:bodyPr>
          <a:lstStyle/>
          <a:p>
            <a:r>
              <a:rPr lang="en-US" sz="1600" dirty="0" smtClean="0">
                <a:hlinkClick r:id="rId3"/>
              </a:rPr>
              <a:t>http://firstgradewow.blogspot.com/2012/07/fiction-and-nonfiction-compare-anchor.html</a:t>
            </a:r>
            <a:endParaRPr lang="en-US" sz="1600" dirty="0"/>
          </a:p>
        </p:txBody>
      </p:sp>
    </p:spTree>
    <p:extLst>
      <p:ext uri="{BB962C8B-B14F-4D97-AF65-F5344CB8AC3E}">
        <p14:creationId xmlns:p14="http://schemas.microsoft.com/office/powerpoint/2010/main" val="38399259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Periodicals</a:t>
            </a:r>
            <a:endParaRPr lang="en-US" dirty="0"/>
          </a:p>
        </p:txBody>
      </p:sp>
      <p:sp>
        <p:nvSpPr>
          <p:cNvPr id="3" name="Content Placeholder 2"/>
          <p:cNvSpPr>
            <a:spLocks noGrp="1"/>
          </p:cNvSpPr>
          <p:nvPr>
            <p:ph idx="1"/>
          </p:nvPr>
        </p:nvSpPr>
        <p:spPr>
          <a:xfrm>
            <a:off x="381000" y="1447800"/>
            <a:ext cx="2971800" cy="4953000"/>
          </a:xfrm>
        </p:spPr>
        <p:txBody>
          <a:bodyPr>
            <a:normAutofit/>
          </a:bodyPr>
          <a:lstStyle/>
          <a:p>
            <a:r>
              <a:rPr lang="en-US" sz="4000" dirty="0" smtClean="0"/>
              <a:t>A magazine </a:t>
            </a:r>
            <a:r>
              <a:rPr lang="en-US" sz="4000" dirty="0"/>
              <a:t>or newspaper published at regular intervals</a:t>
            </a:r>
            <a:endParaRPr lang="en-US" sz="4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381000"/>
            <a:ext cx="5105400"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581400" y="6096000"/>
            <a:ext cx="4953000" cy="369332"/>
          </a:xfrm>
          <a:prstGeom prst="rect">
            <a:avLst/>
          </a:prstGeom>
          <a:noFill/>
        </p:spPr>
        <p:txBody>
          <a:bodyPr wrap="square" rtlCol="0">
            <a:spAutoFit/>
          </a:bodyPr>
          <a:lstStyle/>
          <a:p>
            <a:r>
              <a:rPr lang="en-US" dirty="0" smtClean="0">
                <a:hlinkClick r:id="rId3"/>
              </a:rPr>
              <a:t>http://library.delmar.edu/library/periodpol.html</a:t>
            </a:r>
            <a:endParaRPr lang="en-US" dirty="0"/>
          </a:p>
        </p:txBody>
      </p:sp>
    </p:spTree>
    <p:extLst>
      <p:ext uri="{BB962C8B-B14F-4D97-AF65-F5344CB8AC3E}">
        <p14:creationId xmlns:p14="http://schemas.microsoft.com/office/powerpoint/2010/main" val="1469861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Boolean </a:t>
            </a:r>
            <a:r>
              <a:rPr lang="en-US" dirty="0" smtClean="0"/>
              <a:t>Search</a:t>
            </a:r>
            <a:endParaRPr lang="en-US" dirty="0"/>
          </a:p>
        </p:txBody>
      </p:sp>
      <p:sp>
        <p:nvSpPr>
          <p:cNvPr id="3" name="Content Placeholder 2"/>
          <p:cNvSpPr>
            <a:spLocks noGrp="1"/>
          </p:cNvSpPr>
          <p:nvPr>
            <p:ph idx="1"/>
          </p:nvPr>
        </p:nvSpPr>
        <p:spPr>
          <a:xfrm>
            <a:off x="457200" y="1600200"/>
            <a:ext cx="3048000" cy="4525963"/>
          </a:xfrm>
        </p:spPr>
        <p:txBody>
          <a:bodyPr>
            <a:normAutofit/>
          </a:bodyPr>
          <a:lstStyle/>
          <a:p>
            <a:r>
              <a:rPr lang="en-US" sz="4000" dirty="0"/>
              <a:t>An Investigation of the Laws of </a:t>
            </a:r>
            <a:r>
              <a:rPr lang="en-US" sz="4000" dirty="0" smtClean="0"/>
              <a:t>Thought.</a:t>
            </a:r>
            <a:endParaRPr lang="en-US" sz="40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381000"/>
            <a:ext cx="48006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715000" y="5867400"/>
            <a:ext cx="2971800" cy="738664"/>
          </a:xfrm>
          <a:prstGeom prst="rect">
            <a:avLst/>
          </a:prstGeom>
          <a:noFill/>
        </p:spPr>
        <p:txBody>
          <a:bodyPr wrap="square" rtlCol="0">
            <a:spAutoFit/>
          </a:bodyPr>
          <a:lstStyle/>
          <a:p>
            <a:r>
              <a:rPr lang="en-US" sz="1400" dirty="0" smtClean="0">
                <a:hlinkClick r:id="rId3"/>
              </a:rPr>
              <a:t>http://spencerjardine.blogspot.com/2012/02/boolean-search-strategies-videos.html</a:t>
            </a:r>
            <a:endParaRPr lang="en-US" sz="1400" dirty="0"/>
          </a:p>
        </p:txBody>
      </p:sp>
    </p:spTree>
    <p:extLst>
      <p:ext uri="{BB962C8B-B14F-4D97-AF65-F5344CB8AC3E}">
        <p14:creationId xmlns:p14="http://schemas.microsoft.com/office/powerpoint/2010/main" val="4189825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
            </a:r>
            <a:r>
              <a:rPr lang="en-US" dirty="0" smtClean="0"/>
              <a:t>opyright</a:t>
            </a:r>
            <a:endParaRPr lang="en-US" dirty="0"/>
          </a:p>
        </p:txBody>
      </p:sp>
      <p:sp>
        <p:nvSpPr>
          <p:cNvPr id="3" name="Content Placeholder 2"/>
          <p:cNvSpPr>
            <a:spLocks noGrp="1"/>
          </p:cNvSpPr>
          <p:nvPr>
            <p:ph idx="1"/>
          </p:nvPr>
        </p:nvSpPr>
        <p:spPr>
          <a:xfrm>
            <a:off x="457200" y="1600200"/>
            <a:ext cx="2743200" cy="4525963"/>
          </a:xfrm>
        </p:spPr>
        <p:txBody>
          <a:bodyPr/>
          <a:lstStyle/>
          <a:p>
            <a:r>
              <a:rPr lang="en-US" dirty="0"/>
              <a:t>T</a:t>
            </a:r>
            <a:r>
              <a:rPr lang="en-US" dirty="0" smtClean="0"/>
              <a:t>he </a:t>
            </a:r>
            <a:r>
              <a:rPr lang="en-US" dirty="0"/>
              <a:t>exclusive legal right, given to an originator or an assignee to print, publish, perform, film, or record literary, artistic, or musical material, and to authorize others to do the same.</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533400"/>
            <a:ext cx="5029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581400" y="5867400"/>
            <a:ext cx="5029200" cy="646331"/>
          </a:xfrm>
          <a:prstGeom prst="rect">
            <a:avLst/>
          </a:prstGeom>
          <a:noFill/>
        </p:spPr>
        <p:txBody>
          <a:bodyPr wrap="square" rtlCol="0">
            <a:spAutoFit/>
          </a:bodyPr>
          <a:lstStyle/>
          <a:p>
            <a:r>
              <a:rPr lang="en-US" dirty="0" smtClean="0">
                <a:hlinkClick r:id="rId3"/>
              </a:rPr>
              <a:t>http://en.wikipedia.org/wiki/International_Copyright_Act_of_1891</a:t>
            </a:r>
            <a:endParaRPr lang="en-US" dirty="0"/>
          </a:p>
        </p:txBody>
      </p:sp>
    </p:spTree>
    <p:extLst>
      <p:ext uri="{BB962C8B-B14F-4D97-AF65-F5344CB8AC3E}">
        <p14:creationId xmlns:p14="http://schemas.microsoft.com/office/powerpoint/2010/main" val="165400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Fair Use</a:t>
            </a:r>
            <a:endParaRPr lang="en-US" dirty="0"/>
          </a:p>
        </p:txBody>
      </p:sp>
      <p:sp>
        <p:nvSpPr>
          <p:cNvPr id="3" name="Content Placeholder 2"/>
          <p:cNvSpPr>
            <a:spLocks noGrp="1"/>
          </p:cNvSpPr>
          <p:nvPr>
            <p:ph idx="1"/>
          </p:nvPr>
        </p:nvSpPr>
        <p:spPr>
          <a:xfrm>
            <a:off x="457200" y="1600200"/>
            <a:ext cx="3657600" cy="4525963"/>
          </a:xfrm>
        </p:spPr>
        <p:txBody>
          <a:bodyPr/>
          <a:lstStyle/>
          <a:p>
            <a:r>
              <a:rPr lang="en-US" dirty="0"/>
              <a:t>T</a:t>
            </a:r>
            <a:r>
              <a:rPr lang="en-US" dirty="0" smtClean="0"/>
              <a:t>he </a:t>
            </a:r>
            <a:r>
              <a:rPr lang="en-US" dirty="0"/>
              <a:t>doctrine that brief excerpts of copyright material may, under certain circumstances, be quoted verbatim for purposes such as criticism, news reporting, teaching, and research, without the need for permission from or payment to the copyright holder.</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748144"/>
            <a:ext cx="4191000" cy="4738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257800" y="5638800"/>
            <a:ext cx="2819400" cy="923330"/>
          </a:xfrm>
          <a:prstGeom prst="rect">
            <a:avLst/>
          </a:prstGeom>
          <a:noFill/>
        </p:spPr>
        <p:txBody>
          <a:bodyPr wrap="square" rtlCol="0">
            <a:spAutoFit/>
          </a:bodyPr>
          <a:lstStyle/>
          <a:p>
            <a:r>
              <a:rPr lang="en-US" dirty="0" smtClean="0">
                <a:hlinkClick r:id="rId3"/>
              </a:rPr>
              <a:t>http://www.bubblews.com/news/947046-images-for-fair-useacceptable-use</a:t>
            </a:r>
            <a:endParaRPr lang="en-US" dirty="0"/>
          </a:p>
        </p:txBody>
      </p:sp>
    </p:spTree>
    <p:extLst>
      <p:ext uri="{BB962C8B-B14F-4D97-AF65-F5344CB8AC3E}">
        <p14:creationId xmlns:p14="http://schemas.microsoft.com/office/powerpoint/2010/main" val="523494138"/>
      </p:ext>
    </p:extLst>
  </p:cSld>
  <p:clrMapOvr>
    <a:masterClrMapping/>
  </p:clrMapOvr>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44</TotalTime>
  <Words>331</Words>
  <Application>Microsoft Office PowerPoint</Application>
  <PresentationFormat>On-screen Show (4:3)</PresentationFormat>
  <Paragraphs>41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Thatch</vt:lpstr>
      <vt:lpstr>Glog of Terms</vt:lpstr>
      <vt:lpstr>OPAC</vt:lpstr>
      <vt:lpstr> Dewey Decimal System</vt:lpstr>
      <vt:lpstr> Fiction</vt:lpstr>
      <vt:lpstr>Non-fiction</vt:lpstr>
      <vt:lpstr>Periodicals</vt:lpstr>
      <vt:lpstr>Boolean Search</vt:lpstr>
      <vt:lpstr>Copyright</vt:lpstr>
      <vt:lpstr>Fair Use</vt:lpstr>
      <vt:lpstr>Plagiarism</vt:lpstr>
      <vt:lpstr>Genre</vt:lpstr>
      <vt:lpstr>Subject</vt:lpstr>
      <vt:lpstr>Call Number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Glog of Terms</dc:title>
  <dc:creator>acs</dc:creator>
  <cp:lastModifiedBy>acs</cp:lastModifiedBy>
  <cp:revision>6</cp:revision>
  <dcterms:created xsi:type="dcterms:W3CDTF">2013-09-25T13:14:35Z</dcterms:created>
  <dcterms:modified xsi:type="dcterms:W3CDTF">2013-09-25T13:58:36Z</dcterms:modified>
</cp:coreProperties>
</file>